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nne.McNally@jeffco.k12.co.u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LEJLOB6fDw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Curriculum night with </a:t>
            </a:r>
            <a:r>
              <a:rPr lang="en-US" dirty="0" err="1" smtClean="0"/>
              <a:t>ms.</a:t>
            </a:r>
            <a:r>
              <a:rPr lang="en-US" dirty="0" smtClean="0"/>
              <a:t> </a:t>
            </a:r>
            <a:r>
              <a:rPr lang="en-US" dirty="0" err="1" smtClean="0"/>
              <a:t>mcnally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Responsibilities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Planners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fill out planners every single day. This will include important dates to remember, book reports, field trips, special events, etc. </a:t>
            </a:r>
          </a:p>
          <a:p>
            <a:r>
              <a:rPr lang="en-US" dirty="0" smtClean="0"/>
              <a:t>I do not need a signature from you every night after checking their planner. </a:t>
            </a:r>
            <a:endParaRPr lang="en-US" dirty="0"/>
          </a:p>
          <a:p>
            <a:r>
              <a:rPr lang="en-US" dirty="0" smtClean="0"/>
              <a:t>It will be checked before they leave school.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Husky Folders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These are given out every Friday.</a:t>
            </a:r>
          </a:p>
          <a:p>
            <a:r>
              <a:rPr lang="en-US" dirty="0" smtClean="0"/>
              <a:t>They may have graded work in them, or important papers and/or flyers.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pPr fontAlgn="base"/>
            <a:r>
              <a:rPr lang="en-US" sz="2000" b="1" dirty="0" smtClean="0">
                <a:solidFill>
                  <a:srgbClr val="0070C0"/>
                </a:solidFill>
              </a:rPr>
              <a:t>4 (Exceeding Grade Level)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en-US" sz="2000" dirty="0">
                <a:solidFill>
                  <a:srgbClr val="0070C0"/>
                </a:solidFill>
              </a:rPr>
              <a:t>Student </a:t>
            </a:r>
            <a:r>
              <a:rPr lang="en-US" sz="2000" b="1" i="1" dirty="0">
                <a:solidFill>
                  <a:srgbClr val="0070C0"/>
                </a:solidFill>
              </a:rPr>
              <a:t>consistently exceeds</a:t>
            </a:r>
            <a:r>
              <a:rPr lang="en-US" sz="2000" dirty="0">
                <a:solidFill>
                  <a:srgbClr val="0070C0"/>
                </a:solidFill>
              </a:rPr>
              <a:t> grade-level content standards and expectations</a:t>
            </a:r>
          </a:p>
          <a:p>
            <a:pPr fontAlgn="base"/>
            <a:r>
              <a:rPr lang="en-US" sz="2000" b="1" dirty="0" smtClean="0">
                <a:solidFill>
                  <a:srgbClr val="00B050"/>
                </a:solidFill>
              </a:rPr>
              <a:t>3 (Meeting </a:t>
            </a:r>
            <a:r>
              <a:rPr lang="en-US" sz="2000" b="1" dirty="0">
                <a:solidFill>
                  <a:srgbClr val="00B050"/>
                </a:solidFill>
              </a:rPr>
              <a:t>Standard)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Student </a:t>
            </a:r>
            <a:r>
              <a:rPr lang="en-US" sz="2000" b="1" i="1" dirty="0">
                <a:solidFill>
                  <a:srgbClr val="00B050"/>
                </a:solidFill>
              </a:rPr>
              <a:t>consistently demonstrates</a:t>
            </a:r>
            <a:r>
              <a:rPr lang="en-US" sz="2000" dirty="0">
                <a:solidFill>
                  <a:srgbClr val="00B050"/>
                </a:solidFill>
              </a:rPr>
              <a:t> grade-level content standards and expectations</a:t>
            </a:r>
          </a:p>
          <a:p>
            <a:pPr fontAlgn="base"/>
            <a:r>
              <a:rPr lang="en-US" sz="2000" b="1" dirty="0" smtClean="0">
                <a:solidFill>
                  <a:srgbClr val="FFC000"/>
                </a:solidFill>
              </a:rPr>
              <a:t>2 (Progressing </a:t>
            </a:r>
            <a:r>
              <a:rPr lang="en-US" sz="2000" b="1" dirty="0">
                <a:solidFill>
                  <a:srgbClr val="FFC000"/>
                </a:solidFill>
              </a:rPr>
              <a:t>toward Standard)</a:t>
            </a:r>
            <a:endParaRPr lang="en-US" sz="2000" dirty="0">
              <a:solidFill>
                <a:srgbClr val="FFC000"/>
              </a:solidFill>
            </a:endParaRPr>
          </a:p>
          <a:p>
            <a:pPr marL="0" indent="0" fontAlgn="base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Student </a:t>
            </a:r>
            <a:r>
              <a:rPr lang="en-US" sz="2000" b="1" i="1" dirty="0">
                <a:solidFill>
                  <a:srgbClr val="FFC000"/>
                </a:solidFill>
              </a:rPr>
              <a:t>is working towards </a:t>
            </a:r>
            <a:r>
              <a:rPr lang="en-US" sz="2000" dirty="0">
                <a:solidFill>
                  <a:srgbClr val="FFC000"/>
                </a:solidFill>
              </a:rPr>
              <a:t> the grade level content standards and expectations, but has not been able to consistently demonstrate the grade-level content standards and expectations</a:t>
            </a:r>
          </a:p>
          <a:p>
            <a:pPr fontAlgn="base"/>
            <a:r>
              <a:rPr lang="en-US" sz="2000" b="1" dirty="0" smtClean="0">
                <a:solidFill>
                  <a:srgbClr val="FF0000"/>
                </a:solidFill>
              </a:rPr>
              <a:t>1 (Not </a:t>
            </a:r>
            <a:r>
              <a:rPr lang="en-US" sz="2000" b="1" dirty="0">
                <a:solidFill>
                  <a:srgbClr val="FF0000"/>
                </a:solidFill>
              </a:rPr>
              <a:t>meeting Standard)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Student </a:t>
            </a:r>
            <a:r>
              <a:rPr lang="en-US" sz="2000" b="1" i="1" dirty="0">
                <a:solidFill>
                  <a:srgbClr val="FF0000"/>
                </a:solidFill>
              </a:rPr>
              <a:t>consistently does not demonstrate </a:t>
            </a:r>
            <a:r>
              <a:rPr lang="en-US" sz="2000" dirty="0">
                <a:solidFill>
                  <a:srgbClr val="FF0000"/>
                </a:solidFill>
              </a:rPr>
              <a:t>content standards and expectations, and therefore requires extra support and intervention to reach grade level content standards and expectations.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MAP (Measure of Academic Progress)- three times a year</a:t>
            </a:r>
          </a:p>
          <a:p>
            <a:r>
              <a:rPr lang="en-US" sz="2400" dirty="0" smtClean="0"/>
              <a:t>PARCC and CMAS (Spring) </a:t>
            </a:r>
          </a:p>
          <a:p>
            <a:r>
              <a:rPr lang="en-US" sz="2400" dirty="0" smtClean="0"/>
              <a:t>Unit tests for each subject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Field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Young </a:t>
            </a:r>
            <a:r>
              <a:rPr lang="en-US" sz="2400" dirty="0" err="1" smtClean="0"/>
              <a:t>Ameritowne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Denver Museum of Nature and Science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85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bottles and snack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53491"/>
            <a:ext cx="11029615" cy="461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Water bottles and snack are allowed in my classroom. </a:t>
            </a:r>
          </a:p>
          <a:p>
            <a:r>
              <a:rPr lang="en-US" sz="2400" dirty="0" smtClean="0"/>
              <a:t>Snack is eaten during our literacy time. </a:t>
            </a:r>
          </a:p>
          <a:p>
            <a:pPr lvl="1"/>
            <a:r>
              <a:rPr lang="en-US" sz="2200" dirty="0" smtClean="0"/>
              <a:t>No candy please.</a:t>
            </a:r>
          </a:p>
          <a:p>
            <a:pPr lvl="1"/>
            <a:r>
              <a:rPr lang="en-US" sz="2200" dirty="0" smtClean="0"/>
              <a:t>Healthy options. </a:t>
            </a:r>
          </a:p>
          <a:p>
            <a:r>
              <a:rPr lang="en-US" sz="2400" dirty="0" smtClean="0"/>
              <a:t>Water bottles should only have water in them, nothing else. </a:t>
            </a:r>
            <a:endParaRPr lang="en-US" sz="2400" dirty="0"/>
          </a:p>
          <a:p>
            <a:pPr lvl="1"/>
            <a:r>
              <a:rPr lang="en-US" sz="2400" dirty="0" smtClean="0"/>
              <a:t>I don’t want a giant red stain on my carpet….again. </a:t>
            </a:r>
          </a:p>
          <a:p>
            <a:pPr lvl="1"/>
            <a:r>
              <a:rPr lang="en-US" sz="2400" dirty="0" smtClean="0"/>
              <a:t>I would prefer they bring one so they do not need to leave the classroom multiple times.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64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 and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Birthday treats are allowed. Please </a:t>
            </a:r>
            <a:r>
              <a:rPr lang="en-US" sz="2400" dirty="0" smtClean="0"/>
              <a:t>be aware that there may be allergies in the classroom. Legally, I can’t tell </a:t>
            </a:r>
            <a:r>
              <a:rPr lang="en-US" sz="2400" smtClean="0"/>
              <a:t>you what they are. </a:t>
            </a:r>
            <a:endParaRPr lang="en-US" sz="2400" dirty="0" smtClean="0"/>
          </a:p>
          <a:p>
            <a:r>
              <a:rPr lang="en-US" sz="2400" dirty="0" smtClean="0"/>
              <a:t>Parties: Halloween, Holliday, Valentine’s Day, and End-of-Year (run by me)</a:t>
            </a:r>
          </a:p>
          <a:p>
            <a:r>
              <a:rPr lang="en-US" sz="2400" dirty="0" smtClean="0"/>
              <a:t>We are also working on being a heathier school. At parties, at least half of the food needs to be healthy.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1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ticket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2709"/>
            <a:ext cx="11029615" cy="4925291"/>
          </a:xfrm>
        </p:spPr>
        <p:txBody>
          <a:bodyPr>
            <a:noAutofit/>
          </a:bodyPr>
          <a:lstStyle/>
          <a:p>
            <a:r>
              <a:rPr lang="en-US" sz="2000" dirty="0" smtClean="0"/>
              <a:t>To help encourage positive behavior, I give out tickets on a regular basis. </a:t>
            </a:r>
            <a:endParaRPr lang="en-US" sz="2000" dirty="0"/>
          </a:p>
          <a:p>
            <a:r>
              <a:rPr lang="en-US" sz="2000" dirty="0" smtClean="0"/>
              <a:t>These tickets can be used to make purchases in my classroom. </a:t>
            </a:r>
          </a:p>
          <a:p>
            <a:pPr lvl="1"/>
            <a:r>
              <a:rPr lang="en-US" sz="2000" dirty="0" smtClean="0"/>
              <a:t>Electronic day (with your permission)</a:t>
            </a:r>
          </a:p>
          <a:p>
            <a:pPr lvl="1"/>
            <a:r>
              <a:rPr lang="en-US" sz="2000" dirty="0" smtClean="0"/>
              <a:t>Gum for a week (with your permission)</a:t>
            </a:r>
          </a:p>
          <a:p>
            <a:pPr lvl="1"/>
            <a:r>
              <a:rPr lang="en-US" sz="2000" dirty="0" smtClean="0"/>
              <a:t>Lunch with me and a friend</a:t>
            </a:r>
          </a:p>
          <a:p>
            <a:pPr lvl="1"/>
            <a:r>
              <a:rPr lang="en-US" sz="2000" dirty="0" smtClean="0"/>
              <a:t>Teacher for a subject</a:t>
            </a:r>
          </a:p>
          <a:p>
            <a:pPr lvl="1"/>
            <a:r>
              <a:rPr lang="en-US" sz="2000" dirty="0" smtClean="0"/>
              <a:t>Quit job</a:t>
            </a:r>
          </a:p>
          <a:p>
            <a:pPr lvl="1"/>
            <a:r>
              <a:rPr lang="en-US" sz="2000" dirty="0" smtClean="0"/>
              <a:t>Trade job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 do not give out candy for positive behavior. We are trying to become a healthier school!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96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Don’t let your child bring them to school. </a:t>
            </a:r>
          </a:p>
          <a:p>
            <a:r>
              <a:rPr lang="en-US" sz="2400" dirty="0" smtClean="0"/>
              <a:t>Fidget spinners are currently allowed…..until it becomes a problem. Please have their name on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2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My email is </a:t>
            </a:r>
            <a:r>
              <a:rPr lang="en-US" sz="2400" dirty="0" smtClean="0">
                <a:hlinkClick r:id="rId2"/>
              </a:rPr>
              <a:t>Anne.McNally@jeffco.k12.co.us</a:t>
            </a:r>
            <a:endParaRPr lang="en-US" sz="2400" dirty="0" smtClean="0"/>
          </a:p>
          <a:p>
            <a:r>
              <a:rPr lang="en-US" sz="2400" dirty="0" smtClean="0"/>
              <a:t>You may call the school to get my classroom phone.</a:t>
            </a:r>
          </a:p>
          <a:p>
            <a:r>
              <a:rPr lang="en-US" sz="2400" dirty="0" smtClean="0"/>
              <a:t>Emails and voicemails always come to my cell phone, so I will be able to respond quickly. </a:t>
            </a:r>
            <a:endParaRPr lang="en-US" sz="2400" dirty="0"/>
          </a:p>
          <a:p>
            <a:r>
              <a:rPr lang="en-US" sz="2400" dirty="0" smtClean="0"/>
              <a:t>I try not to check emails once I am home….but may happen on occasion.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9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start…..about the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491" y="2180496"/>
            <a:ext cx="7352316" cy="3678303"/>
          </a:xfrm>
        </p:spPr>
        <p:txBody>
          <a:bodyPr/>
          <a:lstStyle/>
          <a:p>
            <a:r>
              <a:rPr lang="en-US" dirty="0" smtClean="0"/>
              <a:t>My name is Anne McNally, and this will be my 3</a:t>
            </a:r>
            <a:r>
              <a:rPr lang="en-US" baseline="30000" dirty="0" smtClean="0"/>
              <a:t>rd</a:t>
            </a:r>
            <a:r>
              <a:rPr lang="en-US" dirty="0" smtClean="0"/>
              <a:t> year teaching. I am 25 years old. I graduated from the University of Northern Colorado in 2014 with a Bachelor’s Degree in Elementary Education. I am currently a grad student at UNC, where I am studying literacy. I grew up in Colorado, and have been in Jefferson County Public Schools since Kindergarten. I love being active and being outdoors. You can see me skiing in the winter and camping in the summer! </a:t>
            </a:r>
          </a:p>
          <a:p>
            <a:endParaRPr lang="en-US" dirty="0"/>
          </a:p>
          <a:p>
            <a:r>
              <a:rPr lang="en-US" b="1" dirty="0" smtClean="0"/>
              <a:t>No</a:t>
            </a:r>
            <a:r>
              <a:rPr lang="en-US" dirty="0" smtClean="0"/>
              <a:t>, this is not my child. This is Ellie, my 2 month old niece! Had to share because she is adorable.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35" y="2742653"/>
            <a:ext cx="4497252" cy="33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034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8:50-9:00 Get ready for the day!</a:t>
            </a:r>
          </a:p>
          <a:p>
            <a:r>
              <a:rPr lang="en-US" dirty="0" smtClean="0"/>
              <a:t>9:00 Bell Rings</a:t>
            </a:r>
          </a:p>
          <a:p>
            <a:r>
              <a:rPr lang="en-US" dirty="0" smtClean="0"/>
              <a:t>9:00-9:05 Morning routine</a:t>
            </a:r>
          </a:p>
          <a:p>
            <a:r>
              <a:rPr lang="en-US" dirty="0" smtClean="0"/>
              <a:t>9:05-9:50 Art, Music, or P.E.</a:t>
            </a:r>
          </a:p>
          <a:p>
            <a:r>
              <a:rPr lang="en-US" dirty="0" smtClean="0"/>
              <a:t>9:50-10:15 W.I.N. (What I Need)</a:t>
            </a:r>
          </a:p>
          <a:p>
            <a:r>
              <a:rPr lang="en-US" dirty="0" smtClean="0"/>
              <a:t>10:20-12:15 Literacy</a:t>
            </a:r>
          </a:p>
          <a:p>
            <a:r>
              <a:rPr lang="en-US" dirty="0" smtClean="0"/>
              <a:t>12:15-12:40 Recess</a:t>
            </a:r>
          </a:p>
          <a:p>
            <a:r>
              <a:rPr lang="en-US" dirty="0" smtClean="0"/>
              <a:t>12:40-1:00 Lunch</a:t>
            </a:r>
          </a:p>
          <a:p>
            <a:r>
              <a:rPr lang="en-US" dirty="0" smtClean="0"/>
              <a:t>1:00-2:30 Math</a:t>
            </a:r>
          </a:p>
          <a:p>
            <a:r>
              <a:rPr lang="en-US" dirty="0" smtClean="0"/>
              <a:t>2:30-2:45 Outdoor Enrichment</a:t>
            </a:r>
          </a:p>
          <a:p>
            <a:r>
              <a:rPr lang="en-US" dirty="0" smtClean="0"/>
              <a:t>2:45-3:30 Science/Social Studies</a:t>
            </a:r>
          </a:p>
          <a:p>
            <a:r>
              <a:rPr lang="en-US" dirty="0" smtClean="0"/>
              <a:t>3:35 Dismissal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9" y="2492226"/>
            <a:ext cx="390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SCHEDULE ADDITIONS: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Makerspace- </a:t>
            </a:r>
            <a:r>
              <a:rPr lang="en-US" dirty="0" smtClean="0"/>
              <a:t>Tuesdays </a:t>
            </a:r>
            <a:r>
              <a:rPr lang="en-US" dirty="0" smtClean="0"/>
              <a:t>1:25-2:25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Library- </a:t>
            </a:r>
            <a:r>
              <a:rPr lang="en-US" dirty="0" smtClean="0"/>
              <a:t>Wednesdays 2:45-3:15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7329" y="4141164"/>
            <a:ext cx="3984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REMINDER:</a:t>
            </a:r>
          </a:p>
          <a:p>
            <a:r>
              <a:rPr lang="en-US" dirty="0"/>
              <a:t>	</a:t>
            </a:r>
            <a:r>
              <a:rPr lang="en-US" dirty="0" smtClean="0"/>
              <a:t>THERE IS NO SCHOOL ON NOVEMBER 3</a:t>
            </a:r>
            <a:r>
              <a:rPr lang="en-US" baseline="30000" dirty="0" smtClean="0"/>
              <a:t>RD</a:t>
            </a:r>
            <a:r>
              <a:rPr lang="en-US" dirty="0" smtClean="0"/>
              <a:t>, FEBURARY 16</a:t>
            </a:r>
            <a:r>
              <a:rPr lang="en-US" baseline="30000" dirty="0" smtClean="0"/>
              <a:t>TH</a:t>
            </a:r>
            <a:r>
              <a:rPr lang="en-US" dirty="0" smtClean="0"/>
              <a:t>, AND MARCH 16</a:t>
            </a:r>
            <a:r>
              <a:rPr lang="en-US" baseline="30000" dirty="0" smtClean="0"/>
              <a:t>TH</a:t>
            </a:r>
            <a:r>
              <a:rPr lang="en-US" dirty="0" smtClean="0"/>
              <a:t> NOW. </a:t>
            </a:r>
          </a:p>
          <a:p>
            <a:endParaRPr lang="en-US" dirty="0"/>
          </a:p>
          <a:p>
            <a:r>
              <a:rPr lang="en-US" dirty="0" smtClean="0"/>
              <a:t>SEPTEMBER 22</a:t>
            </a:r>
            <a:r>
              <a:rPr lang="en-US" baseline="30000" dirty="0" smtClean="0"/>
              <a:t>ND</a:t>
            </a:r>
            <a:r>
              <a:rPr lang="en-US" dirty="0" smtClean="0"/>
              <a:t> AND APRIL 27</a:t>
            </a:r>
            <a:r>
              <a:rPr lang="en-US" baseline="30000" dirty="0" smtClean="0"/>
              <a:t>TH</a:t>
            </a:r>
            <a:r>
              <a:rPr lang="en-US" dirty="0" smtClean="0"/>
              <a:t> STILL REMAIN EARLY RELEASE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is….makerspace? What is ….outdoor enrichment?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Makerspace! </a:t>
            </a:r>
          </a:p>
          <a:p>
            <a:pPr lvl="1"/>
            <a:r>
              <a:rPr lang="en-US" dirty="0" smtClean="0"/>
              <a:t>Every grade gets an hour a week to involved in Makerspace. </a:t>
            </a:r>
          </a:p>
          <a:p>
            <a:pPr lvl="1"/>
            <a:r>
              <a:rPr lang="en-US" dirty="0" smtClean="0"/>
              <a:t>Students can build, create, destroy, experiment, learn, etc. in our new Makerspace room (the temp outside). </a:t>
            </a:r>
          </a:p>
          <a:p>
            <a:pPr lvl="1"/>
            <a:r>
              <a:rPr lang="en-US" dirty="0" smtClean="0"/>
              <a:t>Some days will include specific lessons that help students build those collaboration skills, following direction skills, and exposing their minds to new things; other days it will include them exploring on their own and making new creations..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www.youtube.com/watch?v=NLEJLOB6fDw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223824"/>
            <a:ext cx="5422392" cy="4276706"/>
          </a:xfrm>
        </p:spPr>
        <p:txBody>
          <a:bodyPr/>
          <a:lstStyle/>
          <a:p>
            <a:r>
              <a:rPr lang="en-US" dirty="0" smtClean="0"/>
              <a:t>Outdoor Enrichment!</a:t>
            </a:r>
          </a:p>
          <a:p>
            <a:pPr lvl="1"/>
            <a:r>
              <a:rPr lang="en-US" dirty="0" smtClean="0"/>
              <a:t>This will be 15 minutes a day.</a:t>
            </a:r>
          </a:p>
          <a:p>
            <a:pPr lvl="1"/>
            <a:r>
              <a:rPr lang="en-US" dirty="0" smtClean="0"/>
              <a:t>During this time, students will be able to do more learning outdoors, explore nature, but also be kids (running, chasing, relaxing, etc.)</a:t>
            </a:r>
          </a:p>
          <a:p>
            <a:pPr lvl="1"/>
            <a:r>
              <a:rPr lang="en-US" dirty="0" smtClean="0"/>
              <a:t>It has been proven that having an addition “recess” is considered a best practice in education.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the fun stuff!</a:t>
            </a:r>
            <a:br>
              <a:rPr lang="en-US" dirty="0" smtClean="0"/>
            </a:br>
            <a:r>
              <a:rPr lang="en-US" dirty="0" smtClean="0"/>
              <a:t>What they will be learning!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smtClean="0"/>
              <a:t>Literacy- Reading and Writing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Social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Literacy- Reading and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r>
              <a:rPr lang="en-US" dirty="0" smtClean="0"/>
              <a:t>Our main goal as a school this year is to focus on literacy. </a:t>
            </a:r>
          </a:p>
          <a:p>
            <a:r>
              <a:rPr lang="en-US" dirty="0" smtClean="0"/>
              <a:t>W.I.N. (What I Need) is going to be Literacy Intervention time. </a:t>
            </a:r>
          </a:p>
          <a:p>
            <a:r>
              <a:rPr lang="en-US" dirty="0" smtClean="0"/>
              <a:t>We will be using the Lucy Calkins Units of Study for part of our literacy instruction.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Literacy Instruction will be a mixture of whole group reading, small group reading, reading intervention, specific reading strategy instruction, and eventually we will be rotating between classrooms for literacy instruction. </a:t>
            </a:r>
          </a:p>
          <a:p>
            <a:pPr marL="0" indent="0">
              <a:buNone/>
            </a:pPr>
            <a:r>
              <a:rPr lang="en-US" dirty="0" smtClean="0"/>
              <a:t>Reading Logs</a:t>
            </a:r>
          </a:p>
          <a:p>
            <a:r>
              <a:rPr lang="en-US" dirty="0" smtClean="0"/>
              <a:t>These will be given out once a month. Four nights a week, each student needs to read 30 minutes. This sheet will have a specific due date on the top of each sheet. This makes sure the student is accountable for their own reading. Parents will need to sign this sheet quite often. </a:t>
            </a:r>
          </a:p>
          <a:p>
            <a:pPr marL="0" indent="0">
              <a:buNone/>
            </a:pPr>
            <a:r>
              <a:rPr lang="en-US" dirty="0" smtClean="0"/>
              <a:t>Writing- We will be focusing on informational, explanatory, narrative, and persuasive writing. At the end of the year, there will be a writing portfolio where they will use every form of writing they have learned and make a big collection!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1864"/>
            <a:ext cx="11029615" cy="5421086"/>
          </a:xfrm>
        </p:spPr>
        <p:txBody>
          <a:bodyPr>
            <a:normAutofit/>
          </a:bodyPr>
          <a:lstStyle/>
          <a:p>
            <a:r>
              <a:rPr lang="en-US" dirty="0" smtClean="0"/>
              <a:t>In math, we use Math Expressions for 5</a:t>
            </a:r>
            <a:r>
              <a:rPr lang="en-US" baseline="30000" dirty="0" smtClean="0"/>
              <a:t>th</a:t>
            </a:r>
            <a:r>
              <a:rPr lang="en-US" dirty="0" smtClean="0"/>
              <a:t> grade. </a:t>
            </a:r>
          </a:p>
          <a:p>
            <a:r>
              <a:rPr lang="en-US" dirty="0" smtClean="0"/>
              <a:t>This will include:</a:t>
            </a:r>
          </a:p>
          <a:p>
            <a:pPr lvl="1"/>
            <a:r>
              <a:rPr lang="en-US" dirty="0" smtClean="0"/>
              <a:t>Adding and subtracting fractions</a:t>
            </a:r>
          </a:p>
          <a:p>
            <a:pPr lvl="1"/>
            <a:r>
              <a:rPr lang="en-US" dirty="0" smtClean="0"/>
              <a:t>Adding and subtracting with decimals</a:t>
            </a:r>
          </a:p>
          <a:p>
            <a:pPr lvl="1"/>
            <a:r>
              <a:rPr lang="en-US" dirty="0" smtClean="0"/>
              <a:t>Multiplication and division with fractions</a:t>
            </a:r>
          </a:p>
          <a:p>
            <a:pPr lvl="1"/>
            <a:r>
              <a:rPr lang="en-US" dirty="0" smtClean="0"/>
              <a:t>Multiplication and division with whole numbers and decimals</a:t>
            </a:r>
          </a:p>
          <a:p>
            <a:pPr lvl="1"/>
            <a:r>
              <a:rPr lang="en-US" dirty="0" smtClean="0"/>
              <a:t>Area and volume</a:t>
            </a:r>
          </a:p>
          <a:p>
            <a:pPr lvl="1"/>
            <a:r>
              <a:rPr lang="en-US" dirty="0" smtClean="0"/>
              <a:t>Operations and word problems</a:t>
            </a:r>
          </a:p>
          <a:p>
            <a:pPr lvl="1"/>
            <a:r>
              <a:rPr lang="en-US" dirty="0" smtClean="0"/>
              <a:t>Algebra, patterns, and coordinate graphs</a:t>
            </a:r>
          </a:p>
          <a:p>
            <a:pPr lvl="1"/>
            <a:r>
              <a:rPr lang="en-US" dirty="0" smtClean="0"/>
              <a:t>Measurement and data</a:t>
            </a:r>
          </a:p>
          <a:p>
            <a:pPr lvl="1"/>
            <a:endParaRPr lang="en-US" dirty="0"/>
          </a:p>
          <a:p>
            <a:pPr marL="324000" lvl="1" indent="0">
              <a:buNone/>
            </a:pPr>
            <a:r>
              <a:rPr lang="en-US" dirty="0" smtClean="0"/>
              <a:t>We will do whole class instruction, math workshop, and math groups. There will be End-of-Unit tests, and quizzes throughout the unit to see where we need to focus.</a:t>
            </a:r>
          </a:p>
          <a:p>
            <a:pPr marL="3240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 and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258487"/>
            <a:ext cx="5422390" cy="49737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Social Studies</a:t>
            </a:r>
          </a:p>
          <a:p>
            <a:pPr lvl="1"/>
            <a:r>
              <a:rPr lang="en-US" sz="2000" dirty="0" smtClean="0"/>
              <a:t>The “Roots” of America: Emergence of a New Nation</a:t>
            </a:r>
          </a:p>
          <a:p>
            <a:pPr lvl="1"/>
            <a:r>
              <a:rPr lang="en-US" sz="2000" dirty="0" smtClean="0"/>
              <a:t>The American Revolution</a:t>
            </a:r>
          </a:p>
          <a:p>
            <a:pPr lvl="1"/>
            <a:r>
              <a:rPr lang="en-US" sz="2000" dirty="0" smtClean="0"/>
              <a:t>The United States Constitution</a:t>
            </a:r>
          </a:p>
          <a:p>
            <a:pPr lvl="1"/>
            <a:r>
              <a:rPr lang="en-US" sz="2000" dirty="0" smtClean="0"/>
              <a:t>Service of Financial Institutions</a:t>
            </a:r>
          </a:p>
          <a:p>
            <a:pPr lvl="1"/>
            <a:r>
              <a:rPr lang="en-US" sz="2000" dirty="0" smtClean="0"/>
              <a:t>Young </a:t>
            </a:r>
            <a:r>
              <a:rPr lang="en-US" sz="2000" dirty="0" err="1" smtClean="0"/>
              <a:t>Ameritowne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717990"/>
            <a:ext cx="5422392" cy="49737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Science</a:t>
            </a:r>
          </a:p>
          <a:p>
            <a:pPr lvl="1"/>
            <a:r>
              <a:rPr lang="en-US" sz="2000" dirty="0" smtClean="0"/>
              <a:t>Sifting, Sorting, Separating</a:t>
            </a:r>
          </a:p>
          <a:p>
            <a:pPr lvl="1"/>
            <a:r>
              <a:rPr lang="en-US" sz="2000" dirty="0" smtClean="0"/>
              <a:t>Beach or Blizzard?</a:t>
            </a:r>
          </a:p>
          <a:p>
            <a:pPr lvl="1"/>
            <a:r>
              <a:rPr lang="en-US" sz="2000" dirty="0" smtClean="0"/>
              <a:t>Wind, Water, and Ice: Moving Mountains</a:t>
            </a:r>
          </a:p>
          <a:p>
            <a:pPr lvl="1"/>
            <a:r>
              <a:rPr lang="en-US" sz="2000" dirty="0" smtClean="0"/>
              <a:t>Natural Resources: Xcel Energy kits</a:t>
            </a:r>
          </a:p>
          <a:p>
            <a:pPr lvl="1"/>
            <a:r>
              <a:rPr lang="en-US" sz="2000" dirty="0" smtClean="0"/>
              <a:t>The Creature Connection: Systems for Success</a:t>
            </a:r>
          </a:p>
          <a:p>
            <a:pPr lvl="1"/>
            <a:r>
              <a:rPr lang="en-US" sz="2000" dirty="0" smtClean="0"/>
              <a:t>Growing and Changing: March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is the parent meeting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9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</a:t>
            </a:r>
            <a:r>
              <a:rPr lang="en-US" sz="2000" dirty="0" smtClean="0"/>
              <a:t>Homework Responsibilities:</a:t>
            </a:r>
            <a:endParaRPr lang="en-US" sz="2000" dirty="0" smtClean="0"/>
          </a:p>
          <a:p>
            <a:pPr lvl="1"/>
            <a:r>
              <a:rPr lang="en-US" sz="2000" dirty="0" smtClean="0"/>
              <a:t>Reading Logs</a:t>
            </a:r>
          </a:p>
          <a:p>
            <a:pPr lvl="1"/>
            <a:r>
              <a:rPr lang="en-US" sz="2000" dirty="0" smtClean="0"/>
              <a:t>Book Reports- 2 or 3 a year</a:t>
            </a:r>
          </a:p>
          <a:p>
            <a:pPr lvl="1"/>
            <a:r>
              <a:rPr lang="en-US" sz="2000" dirty="0" smtClean="0"/>
              <a:t>Very rarely- Homework/Remembering math sheets</a:t>
            </a:r>
          </a:p>
          <a:p>
            <a:pPr marL="324000" lvl="1" indent="0">
              <a:buNone/>
            </a:pPr>
            <a:endParaRPr lang="en-US" sz="2000" dirty="0"/>
          </a:p>
          <a:p>
            <a:pPr marL="324000" lvl="1" indent="0">
              <a:buNone/>
            </a:pPr>
            <a:r>
              <a:rPr lang="en-US" sz="2000" dirty="0" smtClean="0"/>
              <a:t>Personally, I believe the best practice comes from inside the classroom. Time at home is the opportunity for children to spend time with their families and play.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92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2715</TotalTime>
  <Words>1280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Wingdings 2</vt:lpstr>
      <vt:lpstr>Dividend</vt:lpstr>
      <vt:lpstr>Welcome to 5th grade</vt:lpstr>
      <vt:lpstr>To start…..about the teacher</vt:lpstr>
      <vt:lpstr>Daily schedule</vt:lpstr>
      <vt:lpstr>What is….makerspace? What is ….outdoor enrichment?</vt:lpstr>
      <vt:lpstr>Now with the fun stuff! What they will be learning!</vt:lpstr>
      <vt:lpstr>Literacy- Reading and writing</vt:lpstr>
      <vt:lpstr>Math </vt:lpstr>
      <vt:lpstr>Social Studies and Science</vt:lpstr>
      <vt:lpstr>Homework </vt:lpstr>
      <vt:lpstr>Other Responsibilities</vt:lpstr>
      <vt:lpstr>Grading</vt:lpstr>
      <vt:lpstr>Testing</vt:lpstr>
      <vt:lpstr> Field TRIPS</vt:lpstr>
      <vt:lpstr>Water bottles and snack</vt:lpstr>
      <vt:lpstr>Birthdays and Parties</vt:lpstr>
      <vt:lpstr>Classroom ticket store</vt:lpstr>
      <vt:lpstr>Toys</vt:lpstr>
      <vt:lpstr>Contact information</vt:lpstr>
      <vt:lpstr>Any questions?</vt:lpstr>
      <vt:lpstr>Thank you for coming!!!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5th grade</dc:title>
  <dc:creator>McNally Anne L</dc:creator>
  <cp:lastModifiedBy>McNally Anne L</cp:lastModifiedBy>
  <cp:revision>15</cp:revision>
  <dcterms:created xsi:type="dcterms:W3CDTF">2017-08-16T17:42:54Z</dcterms:created>
  <dcterms:modified xsi:type="dcterms:W3CDTF">2017-08-22T17:24:04Z</dcterms:modified>
</cp:coreProperties>
</file>